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8" r:id="rId6"/>
    <p:sldId id="257" r:id="rId7"/>
    <p:sldId id="258" r:id="rId8"/>
    <p:sldId id="259" r:id="rId9"/>
    <p:sldId id="265" r:id="rId10"/>
    <p:sldId id="260" r:id="rId11"/>
    <p:sldId id="261" r:id="rId12"/>
    <p:sldId id="266" r:id="rId13"/>
    <p:sldId id="267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>
        <p:scale>
          <a:sx n="48" d="100"/>
          <a:sy n="48" d="100"/>
        </p:scale>
        <p:origin x="-70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tadt-villach.net\Daten\G4KSKG\kindpes\B&#252;ro\P&#228;dagogik%20und%20Organisation\Migration\2011-2012\Sprachendiagramm%20Hor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tadt-villach.net\Daten\G4KSKG\kindpes\B&#252;ro\P&#228;dagogik%20und%20Organisation\Migration\2011-2012\Sprachendiagramm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dt-villach.net\Daten\G4KSKG\kindpes\B&#252;ro\P&#228;dagogik%20und%20Organisation\Migration\2011-2012\Sprachf&#246;rderung%20in%20Grupp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dt-villach.net\Daten\G4KSKG\kindpes\B&#252;ro\P&#228;dagogik%20und%20Organisation\Migration\2011-2012\Sprachendiagramm%20H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856244633374158"/>
          <c:y val="0.13675953967292598"/>
          <c:w val="0.75601806227518686"/>
          <c:h val="0.7737158379678078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9044971920454622E-2"/>
                  <c:y val="-7.463640574339984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0.10248750995676933"/>
                  <c:y val="2.568874694858948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2.4338436979716351E-2"/>
                  <c:y val="1.031697960831824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3.2049150042933093E-2"/>
                  <c:y val="8.537709010149999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2.1248036955386556E-2"/>
                  <c:y val="-1.2858506323073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3.6969622066595056E-2"/>
                  <c:y val="3.43195125084888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5.9909662741332449E-2"/>
                  <c:y val="-2.060235117669120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6.3267949199931992E-2"/>
                  <c:y val="7.04528017913844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-5.8155459544942494E-2"/>
                  <c:y val="4.983756401079254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-8.2777878792388765E-2"/>
                  <c:y val="4.084121837711454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layout>
                <c:manualLayout>
                  <c:x val="-0.11210141378036292"/>
                  <c:y val="-2.705397119477721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1"/>
              <c:layout>
                <c:manualLayout>
                  <c:x val="-3.4245879245740421E-2"/>
                  <c:y val="1.10229455024477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2"/>
              <c:layout>
                <c:manualLayout>
                  <c:x val="-8.6590126349597729E-2"/>
                  <c:y val="-2.830998575915807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3"/>
              <c:layout>
                <c:manualLayout>
                  <c:x val="-7.9391431255113349E-3"/>
                  <c:y val="-2.57713067956374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4"/>
              <c:layout>
                <c:manualLayout>
                  <c:x val="4.3377598196160015E-2"/>
                  <c:y val="-3.43336671105808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5"/>
              <c:layout>
                <c:manualLayout>
                  <c:x val="-0.10468196250754644"/>
                  <c:y val="-2.09634197823174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6"/>
              <c:layout>
                <c:manualLayout>
                  <c:x val="-0.11284376332557072"/>
                  <c:y val="-2.868417671567284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7"/>
              <c:layout>
                <c:manualLayout>
                  <c:x val="-0.13646257904752784"/>
                  <c:y val="-4.319769469375778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8"/>
              <c:layout>
                <c:manualLayout>
                  <c:x val="-2.6682362395991827E-2"/>
                  <c:y val="-3.73683534313455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9"/>
              <c:layout>
                <c:manualLayout>
                  <c:x val="-4.7149630103188109E-2"/>
                  <c:y val="-7.438320209973771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0"/>
              <c:layout>
                <c:manualLayout>
                  <c:x val="-4.9523401562412132E-2"/>
                  <c:y val="-0.1038322045408659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1"/>
              <c:layout>
                <c:manualLayout>
                  <c:x val="5.6193870836032361E-2"/>
                  <c:y val="-9.07499587027146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2"/>
              <c:layout>
                <c:manualLayout>
                  <c:x val="0.17854727904383971"/>
                  <c:y val="-8.79580786667402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3"/>
              <c:layout>
                <c:manualLayout>
                  <c:x val="0.11502325241308151"/>
                  <c:y val="-4.27125892480226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4"/>
              <c:layout>
                <c:manualLayout>
                  <c:x val="0.14723756673704624"/>
                  <c:y val="-1.299230952774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Tabelle!$A$1:$A$15</c:f>
              <c:strCache>
                <c:ptCount val="15"/>
                <c:pt idx="0">
                  <c:v>Deutsch</c:v>
                </c:pt>
                <c:pt idx="1">
                  <c:v>Bosnisch</c:v>
                </c:pt>
                <c:pt idx="2">
                  <c:v>Arabisch</c:v>
                </c:pt>
                <c:pt idx="3">
                  <c:v>Russisch</c:v>
                </c:pt>
                <c:pt idx="4">
                  <c:v>Italienisch</c:v>
                </c:pt>
                <c:pt idx="5">
                  <c:v>Serbokroatisch</c:v>
                </c:pt>
                <c:pt idx="6">
                  <c:v>Slowenisch</c:v>
                </c:pt>
                <c:pt idx="7">
                  <c:v>Tschetschenisch</c:v>
                </c:pt>
                <c:pt idx="8">
                  <c:v>Albanisch</c:v>
                </c:pt>
                <c:pt idx="9">
                  <c:v>Kroatisch</c:v>
                </c:pt>
                <c:pt idx="10">
                  <c:v>Rumänisch</c:v>
                </c:pt>
                <c:pt idx="11">
                  <c:v>Persisch</c:v>
                </c:pt>
                <c:pt idx="12">
                  <c:v>Ungarisch</c:v>
                </c:pt>
                <c:pt idx="13">
                  <c:v>Türkisch</c:v>
                </c:pt>
                <c:pt idx="14">
                  <c:v>Griechisch</c:v>
                </c:pt>
              </c:strCache>
            </c:strRef>
          </c:cat>
          <c:val>
            <c:numRef>
              <c:f>Tabelle!$B$1:$B$15</c:f>
              <c:numCache>
                <c:formatCode>General</c:formatCode>
                <c:ptCount val="15"/>
                <c:pt idx="0">
                  <c:v>20</c:v>
                </c:pt>
                <c:pt idx="1">
                  <c:v>9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455841668440148"/>
          <c:y val="0.21442940991599424"/>
          <c:w val="0.7019640112553498"/>
          <c:h val="0.7197784742926556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2.0863383068107492E-3"/>
                  <c:y val="-5.306152264947468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0.13975471534526654"/>
                  <c:y val="1.1198939938332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5.2366539768114694E-2"/>
                  <c:y val="5.346686033177893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5.8075240594925637E-2"/>
                  <c:y val="1.0695240764807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4.7274045699242387E-2"/>
                  <c:y val="-1.285868392664507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4.8981580005202072E-2"/>
                  <c:y val="1.490202074255286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5.6062992125984416E-2"/>
                  <c:y val="4.916290803455400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5.7261986395844774E-2"/>
                  <c:y val="6.18228303986274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-6.0157480314960723E-2"/>
                  <c:y val="5.631000008494099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-7.0818692708456574E-2"/>
                  <c:y val="5.24988745338873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layout>
                <c:manualLayout>
                  <c:x val="-8.1704223908948326E-2"/>
                  <c:y val="4.94552744013794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1"/>
              <c:layout>
                <c:manualLayout>
                  <c:x val="-9.7536276433914229E-2"/>
                  <c:y val="5.13713698409058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2"/>
              <c:layout>
                <c:manualLayout>
                  <c:x val="-0.11530213901494148"/>
                  <c:y val="4.12218490171243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3"/>
              <c:layout>
                <c:manualLayout>
                  <c:x val="-0.11595264555894493"/>
                  <c:y val="2.77090606392648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4"/>
              <c:layout>
                <c:manualLayout>
                  <c:x val="-0.11903052658958205"/>
                  <c:y val="9.837168412200950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5"/>
              <c:layout>
                <c:manualLayout>
                  <c:x val="-0.11669401685149722"/>
                  <c:y val="-1.0175912476959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6"/>
              <c:layout>
                <c:manualLayout>
                  <c:x val="-0.1088397058475801"/>
                  <c:y val="-1.78966949519659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7"/>
              <c:layout>
                <c:manualLayout>
                  <c:x val="-0.1144405823145979"/>
                  <c:y val="-3.241036617995578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8"/>
              <c:layout>
                <c:manualLayout>
                  <c:x val="-8.4740646157969376E-2"/>
                  <c:y val="-5.462851124192011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9"/>
              <c:layout>
                <c:manualLayout>
                  <c:x val="-6.516768737241202E-2"/>
                  <c:y val="-7.86981967059943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0"/>
              <c:layout>
                <c:manualLayout>
                  <c:x val="-4.9523401562412112E-2"/>
                  <c:y val="-0.1038322045408659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1"/>
              <c:layout>
                <c:manualLayout>
                  <c:x val="5.6193870836032382E-2"/>
                  <c:y val="-9.07499587027146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2"/>
              <c:layout>
                <c:manualLayout>
                  <c:x val="0.17854720862594894"/>
                  <c:y val="-0.1009030909971205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3"/>
              <c:layout>
                <c:manualLayout>
                  <c:x val="0.13103922820458208"/>
                  <c:y val="-5.9972649049937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4"/>
              <c:layout>
                <c:manualLayout>
                  <c:x val="0.15124163533612436"/>
                  <c:y val="-3.02523592317950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Tabelle!$A$1:$A$25</c:f>
              <c:strCache>
                <c:ptCount val="25"/>
                <c:pt idx="0">
                  <c:v>Deutsch</c:v>
                </c:pt>
                <c:pt idx="1">
                  <c:v>Bosnisch</c:v>
                </c:pt>
                <c:pt idx="2">
                  <c:v>Serbokroatisch</c:v>
                </c:pt>
                <c:pt idx="3">
                  <c:v>Tschetschenisch</c:v>
                </c:pt>
                <c:pt idx="4">
                  <c:v>Türkisch</c:v>
                </c:pt>
                <c:pt idx="5">
                  <c:v>Chinesisch </c:v>
                </c:pt>
                <c:pt idx="6">
                  <c:v>Serbisch</c:v>
                </c:pt>
                <c:pt idx="7">
                  <c:v>Rumänisch</c:v>
                </c:pt>
                <c:pt idx="8">
                  <c:v>Portugiesisch</c:v>
                </c:pt>
                <c:pt idx="9">
                  <c:v>Spanisch</c:v>
                </c:pt>
                <c:pt idx="10">
                  <c:v>Arabisch</c:v>
                </c:pt>
                <c:pt idx="11">
                  <c:v>Slowenisch</c:v>
                </c:pt>
                <c:pt idx="12">
                  <c:v>Persisch</c:v>
                </c:pt>
                <c:pt idx="13">
                  <c:v>Albanisch</c:v>
                </c:pt>
                <c:pt idx="14">
                  <c:v>Punjabi</c:v>
                </c:pt>
                <c:pt idx="15">
                  <c:v>Tagalog</c:v>
                </c:pt>
                <c:pt idx="16">
                  <c:v>Thai</c:v>
                </c:pt>
                <c:pt idx="17">
                  <c:v>Farsi</c:v>
                </c:pt>
                <c:pt idx="18">
                  <c:v>Englisch</c:v>
                </c:pt>
                <c:pt idx="19">
                  <c:v>Französisch</c:v>
                </c:pt>
                <c:pt idx="20">
                  <c:v>Russisch</c:v>
                </c:pt>
                <c:pt idx="21">
                  <c:v>Bulgarisch</c:v>
                </c:pt>
                <c:pt idx="22">
                  <c:v>Koreanisch</c:v>
                </c:pt>
                <c:pt idx="23">
                  <c:v>Tamil</c:v>
                </c:pt>
                <c:pt idx="24">
                  <c:v>Slowakisch</c:v>
                </c:pt>
              </c:strCache>
            </c:strRef>
          </c:cat>
          <c:val>
            <c:numRef>
              <c:f>Tabelle!$B$1:$B$25</c:f>
              <c:numCache>
                <c:formatCode>General</c:formatCode>
                <c:ptCount val="25"/>
                <c:pt idx="0">
                  <c:v>43</c:v>
                </c:pt>
                <c:pt idx="1">
                  <c:v>10</c:v>
                </c:pt>
                <c:pt idx="2">
                  <c:v>10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23"/>
              <c:layout>
                <c:manualLayout>
                  <c:x val="-9.8929614930209266E-3"/>
                  <c:y val="-9.148394912174439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Farsi 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5.3777475928716643E-2"/>
                  <c:y val="-1.441550575408844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Englisch1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Tabelle!$A$1:$A$5</c:f>
              <c:strCache>
                <c:ptCount val="5"/>
                <c:pt idx="0">
                  <c:v>Gruppe 1</c:v>
                </c:pt>
                <c:pt idx="1">
                  <c:v>Gruppe 2</c:v>
                </c:pt>
                <c:pt idx="2">
                  <c:v>Gruppe 3</c:v>
                </c:pt>
                <c:pt idx="3">
                  <c:v>Gruppe 4</c:v>
                </c:pt>
                <c:pt idx="4">
                  <c:v>Gruppe 5</c:v>
                </c:pt>
              </c:strCache>
            </c:strRef>
          </c:cat>
          <c:val>
            <c:numRef>
              <c:f>Tabelle!$B$1:$B$5</c:f>
              <c:numCache>
                <c:formatCode>General</c:formatCode>
                <c:ptCount val="5"/>
                <c:pt idx="0">
                  <c:v>6</c:v>
                </c:pt>
                <c:pt idx="1">
                  <c:v>8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8636876272818843"/>
          <c:y val="0.11495514177588405"/>
          <c:w val="0.10242675547909472"/>
          <c:h val="0.8489629442219580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85624463337415"/>
          <c:y val="0.13675953967292587"/>
          <c:w val="0.75601806227518631"/>
          <c:h val="0.7737158379678084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9044971920454594E-2"/>
                  <c:y val="-7.46364057433997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0.10248750995676933"/>
                  <c:y val="2.568874694858948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2.4338436979716341E-2"/>
                  <c:y val="1.031697960831823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3.2049150042933051E-2"/>
                  <c:y val="8.537709010149980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2.1248036955386553E-2"/>
                  <c:y val="-1.28585063230732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3.6969622066595015E-2"/>
                  <c:y val="3.43195125084888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5.9909662741332394E-2"/>
                  <c:y val="-2.060235117669120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6.3267949199931936E-2"/>
                  <c:y val="7.04528017913844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-5.8155459544942473E-2"/>
                  <c:y val="4.98375640107924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-7.8668992662888224E-2"/>
                  <c:y val="-1.79823110346501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layout>
                <c:manualLayout>
                  <c:x val="-9.7720312327111508E-2"/>
                  <c:y val="3.65102876126498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1"/>
              <c:layout>
                <c:manualLayout>
                  <c:x val="-0.10153995875584221"/>
                  <c:y val="4.489895930840824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2"/>
              <c:layout>
                <c:manualLayout>
                  <c:x val="-0.11530213901494148"/>
                  <c:y val="4.122184901712441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3"/>
              <c:layout>
                <c:manualLayout>
                  <c:x val="-9.3773516902404569E-2"/>
                  <c:y val="-1.815875956681888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4"/>
              <c:layout>
                <c:manualLayout>
                  <c:x val="-0.12503647849693741"/>
                  <c:y val="3.364719270231090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5"/>
              <c:layout>
                <c:manualLayout>
                  <c:x val="-0.10468196250754644"/>
                  <c:y val="-2.0963419782317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6"/>
              <c:layout>
                <c:manualLayout>
                  <c:x val="-0.11284376332557067"/>
                  <c:y val="-2.86841767156728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7"/>
              <c:layout>
                <c:manualLayout>
                  <c:x val="-0.13646257904752784"/>
                  <c:y val="-4.31976946937577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8"/>
              <c:layout>
                <c:manualLayout>
                  <c:x val="-2.6682362395991796E-2"/>
                  <c:y val="-3.73683534313455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9"/>
              <c:layout>
                <c:manualLayout>
                  <c:x val="-4.7149630103188039E-2"/>
                  <c:y val="-7.438320209973753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0"/>
              <c:layout>
                <c:manualLayout>
                  <c:x val="-4.9523401562412084E-2"/>
                  <c:y val="-0.1038322045408659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1"/>
              <c:layout>
                <c:manualLayout>
                  <c:x val="5.6193870836032285E-2"/>
                  <c:y val="-9.07499587027146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2"/>
              <c:layout>
                <c:manualLayout>
                  <c:x val="-8.9938363635152941E-3"/>
                  <c:y val="-6.4592363037049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3"/>
              <c:layout>
                <c:manualLayout>
                  <c:x val="8.5605113209443001E-2"/>
                  <c:y val="-4.27126220401369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4"/>
              <c:layout>
                <c:manualLayout>
                  <c:x val="0.14723756673704624"/>
                  <c:y val="-1.299230952774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Tabelle!$A$1:$A$25</c:f>
              <c:strCache>
                <c:ptCount val="25"/>
                <c:pt idx="0">
                  <c:v>Deutsch</c:v>
                </c:pt>
                <c:pt idx="1">
                  <c:v>Bosnisch</c:v>
                </c:pt>
                <c:pt idx="2">
                  <c:v>Serbokroatisch</c:v>
                </c:pt>
                <c:pt idx="3">
                  <c:v>Chinesisch </c:v>
                </c:pt>
                <c:pt idx="4">
                  <c:v>Türkisch</c:v>
                </c:pt>
                <c:pt idx="6">
                  <c:v>Serbisch</c:v>
                </c:pt>
                <c:pt idx="7">
                  <c:v>Rumänisch</c:v>
                </c:pt>
                <c:pt idx="8">
                  <c:v>Portugiesisch</c:v>
                </c:pt>
                <c:pt idx="9">
                  <c:v>Spanisch</c:v>
                </c:pt>
                <c:pt idx="10">
                  <c:v>Arabisch</c:v>
                </c:pt>
                <c:pt idx="11">
                  <c:v>Slowenisch</c:v>
                </c:pt>
                <c:pt idx="12">
                  <c:v>Persisch</c:v>
                </c:pt>
                <c:pt idx="13">
                  <c:v>Albanisch</c:v>
                </c:pt>
                <c:pt idx="14">
                  <c:v>Punjabi</c:v>
                </c:pt>
                <c:pt idx="15">
                  <c:v>Tagalog</c:v>
                </c:pt>
                <c:pt idx="16">
                  <c:v>Thai</c:v>
                </c:pt>
                <c:pt idx="18">
                  <c:v>Englisch</c:v>
                </c:pt>
                <c:pt idx="19">
                  <c:v>Französisch</c:v>
                </c:pt>
                <c:pt idx="20">
                  <c:v>Russisch</c:v>
                </c:pt>
                <c:pt idx="21">
                  <c:v>Bulgarisch</c:v>
                </c:pt>
                <c:pt idx="22">
                  <c:v>mongolisch</c:v>
                </c:pt>
                <c:pt idx="23">
                  <c:v>Ungarisch</c:v>
                </c:pt>
                <c:pt idx="24">
                  <c:v>Slowakisch</c:v>
                </c:pt>
              </c:strCache>
            </c:strRef>
          </c:cat>
          <c:val>
            <c:numRef>
              <c:f>Tabelle!$B$1:$B$25</c:f>
              <c:numCache>
                <c:formatCode>General</c:formatCode>
                <c:ptCount val="25"/>
                <c:pt idx="0">
                  <c:v>20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6">
                  <c:v>1</c:v>
                </c:pt>
                <c:pt idx="9">
                  <c:v>1</c:v>
                </c:pt>
                <c:pt idx="13">
                  <c:v>1</c:v>
                </c:pt>
                <c:pt idx="15">
                  <c:v>1</c:v>
                </c:pt>
                <c:pt idx="16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0.06933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6336704" cy="384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de-AT" sz="1600" b="1" dirty="0"/>
            <a:t>Muttersprachen im Kindergarten </a:t>
          </a:r>
          <a:r>
            <a:rPr lang="de-AT" sz="1600" b="1" dirty="0" smtClean="0"/>
            <a:t>Friedenspark</a:t>
          </a:r>
          <a:endParaRPr lang="de-AT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0.0045</cdr:x>
      <cdr:y>0.01618</cdr:y>
    </cdr:from>
    <cdr:to>
      <cdr:x>0.99399</cdr:x>
      <cdr:y>0.06958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28576" y="95249"/>
          <a:ext cx="6276974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de-AT" sz="1600" b="1" dirty="0"/>
            <a:t>Muttersprachen im Kindergarten Pestalozzi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C282F-993D-4D26-97D7-2CAE2270F383}" type="datetimeFigureOut">
              <a:rPr lang="de-AT" smtClean="0"/>
              <a:pPr/>
              <a:t>05.06.2014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05A3C-4893-4DC7-B991-15D8B1EC2F9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390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00000" y="540000"/>
            <a:ext cx="7416416" cy="728760"/>
          </a:xfrm>
          <a:prstGeom prst="rect">
            <a:avLst/>
          </a:prstGeom>
        </p:spPr>
        <p:txBody>
          <a:bodyPr/>
          <a:lstStyle>
            <a:lvl1pPr algn="l">
              <a:defRPr sz="3500" b="1" i="0" baseline="0">
                <a:latin typeface="Arial" pitchFamily="34" charset="0"/>
              </a:defRPr>
            </a:lvl1pPr>
          </a:lstStyle>
          <a:p>
            <a:r>
              <a:rPr lang="de-DE" dirty="0" smtClean="0"/>
              <a:t>Titel (Arial Fett, 35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  <a:endParaRPr lang="de-AT" dirty="0"/>
          </a:p>
        </p:txBody>
      </p:sp>
      <p:sp>
        <p:nvSpPr>
          <p:cNvPr id="3" name="Titel 1"/>
          <p:cNvSpPr txBox="1">
            <a:spLocks/>
          </p:cNvSpPr>
          <p:nvPr userDrawn="1"/>
        </p:nvSpPr>
        <p:spPr>
          <a:xfrm>
            <a:off x="899592" y="1412776"/>
            <a:ext cx="7416416" cy="4248472"/>
          </a:xfrm>
          <a:prstGeom prst="rect">
            <a:avLst/>
          </a:prstGeom>
        </p:spPr>
        <p:txBody>
          <a:bodyPr/>
          <a:lstStyle>
            <a:lvl1pPr algn="l">
              <a:defRPr sz="3500" b="1" i="0" baseline="0">
                <a:latin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7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1412875"/>
            <a:ext cx="7416800" cy="46799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400" baseline="0">
                <a:latin typeface="Arial" pitchFamily="34" charset="0"/>
              </a:defRPr>
            </a:lvl1pPr>
          </a:lstStyle>
          <a:p>
            <a:pPr lvl="0"/>
            <a:r>
              <a:rPr lang="de-AT" sz="1400" baseline="0" dirty="0" smtClean="0">
                <a:latin typeface="Arial" pitchFamily="34" charset="0"/>
              </a:rPr>
              <a:t>Text (Arial 14 </a:t>
            </a:r>
            <a:r>
              <a:rPr lang="de-AT" sz="1400" baseline="0" dirty="0" err="1" smtClean="0">
                <a:latin typeface="Arial" pitchFamily="34" charset="0"/>
              </a:rPr>
              <a:t>pt</a:t>
            </a:r>
            <a:r>
              <a:rPr lang="de-AT" sz="1400" baseline="0" dirty="0" smtClean="0">
                <a:latin typeface="Arial" pitchFamily="34" charset="0"/>
              </a:rPr>
              <a:t>, Zeilenabstand 17 </a:t>
            </a:r>
            <a:r>
              <a:rPr lang="de-AT" sz="1400" baseline="0" dirty="0" err="1" smtClean="0">
                <a:latin typeface="Arial" pitchFamily="34" charset="0"/>
              </a:rPr>
              <a:t>pt</a:t>
            </a:r>
            <a:r>
              <a:rPr lang="de-AT" sz="1400" baseline="0" dirty="0" smtClean="0">
                <a:latin typeface="Arial" pitchFamily="34" charset="0"/>
              </a:rPr>
              <a:t>)</a:t>
            </a:r>
          </a:p>
          <a:p>
            <a:pPr lvl="0"/>
            <a:endParaRPr lang="de-AT" sz="1400" baseline="0" dirty="0" smtClean="0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900000" y="540000"/>
            <a:ext cx="7416416" cy="5265264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 baseline="0">
                <a:latin typeface="Arial" pitchFamily="34" charset="0"/>
              </a:defRPr>
            </a:lvl1pPr>
          </a:lstStyle>
          <a:p>
            <a:r>
              <a:rPr lang="de-DE" dirty="0" smtClean="0"/>
              <a:t>Text (Arial Fett 24 </a:t>
            </a:r>
            <a:r>
              <a:rPr lang="de-DE" dirty="0" err="1" smtClean="0"/>
              <a:t>pt</a:t>
            </a:r>
            <a:r>
              <a:rPr lang="de-DE" dirty="0" smtClean="0"/>
              <a:t>, Zeilenabstand 26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Logo links 12m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120000"/>
            <a:ext cx="1371600" cy="416052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421812" y="6552000"/>
            <a:ext cx="5734363" cy="251795"/>
          </a:xfrm>
          <a:prstGeom prst="rect">
            <a:avLst/>
          </a:prstGeom>
          <a:noFill/>
        </p:spPr>
        <p:txBody>
          <a:bodyPr wrap="square" tIns="36000" rtlCol="0" anchor="t" anchorCtr="0">
            <a:noAutofit/>
          </a:bodyPr>
          <a:lstStyle/>
          <a:p>
            <a:r>
              <a:rPr lang="de-AT" sz="1100" b="1" i="0" baseline="0" dirty="0" smtClean="0">
                <a:latin typeface="Arial" pitchFamily="34" charset="0"/>
              </a:rPr>
              <a:t>Kindergärten und Schulen	</a:t>
            </a:r>
            <a:endParaRPr lang="de-AT" sz="1000" b="0" i="0" baseline="0" dirty="0">
              <a:latin typeface="Arial" pitchFamily="34" charset="0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5652120" y="6552000"/>
            <a:ext cx="2699672" cy="243677"/>
          </a:xfrm>
          <a:prstGeom prst="rect">
            <a:avLst/>
          </a:prstGeom>
          <a:noFill/>
        </p:spPr>
        <p:txBody>
          <a:bodyPr wrap="square" tIns="43200" rtlCol="0">
            <a:noAutofit/>
          </a:bodyPr>
          <a:lstStyle/>
          <a:p>
            <a:pPr algn="r"/>
            <a:r>
              <a:rPr lang="de-AT" sz="1000" dirty="0" smtClean="0">
                <a:latin typeface="Arial" pitchFamily="34" charset="0"/>
              </a:rPr>
              <a:t>17.04.2012</a:t>
            </a:r>
            <a:endParaRPr lang="de-AT" sz="1000" dirty="0">
              <a:latin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267418" y="6552000"/>
            <a:ext cx="648072" cy="261610"/>
          </a:xfrm>
          <a:prstGeom prst="rect">
            <a:avLst/>
          </a:prstGeom>
          <a:noFill/>
        </p:spPr>
        <p:txBody>
          <a:bodyPr wrap="square" tIns="36000" rtlCol="0">
            <a:noAutofit/>
          </a:bodyPr>
          <a:lstStyle/>
          <a:p>
            <a:pPr algn="r"/>
            <a:endParaRPr lang="de-AT" sz="1100" b="1" i="0" baseline="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691680" y="1340768"/>
            <a:ext cx="561662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Frühkindliche</a:t>
            </a:r>
          </a:p>
          <a:p>
            <a:pPr algn="ctr"/>
            <a:r>
              <a:rPr lang="de-DE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Sprachförderung</a:t>
            </a:r>
          </a:p>
          <a:p>
            <a:pPr algn="ctr"/>
            <a:r>
              <a:rPr lang="de-DE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im </a:t>
            </a:r>
          </a:p>
          <a:p>
            <a:pPr algn="ctr"/>
            <a:r>
              <a:rPr lang="de-DE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Kindergarten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1619672" y="980728"/>
          <a:ext cx="61206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547664" y="47667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Aufteilung der Sprachförderung in Gruppen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/>
        </p:nvGraphicFramePr>
        <p:xfrm>
          <a:off x="1403648" y="980728"/>
          <a:ext cx="6907286" cy="5435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619672" y="476672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 smtClean="0">
                <a:latin typeface="Arial" pitchFamily="34" charset="0"/>
                <a:cs typeface="Arial" pitchFamily="34" charset="0"/>
              </a:rPr>
              <a:t>Muttersprachen im Hort </a:t>
            </a:r>
            <a:r>
              <a:rPr lang="de-AT" sz="2000" dirty="0" err="1" smtClean="0">
                <a:latin typeface="Arial" pitchFamily="34" charset="0"/>
                <a:cs typeface="Arial" pitchFamily="34" charset="0"/>
              </a:rPr>
              <a:t>Khevenhüller</a:t>
            </a: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1619672" y="2204864"/>
          <a:ext cx="5760640" cy="2760136"/>
        </p:xfrm>
        <a:graphic>
          <a:graphicData uri="http://schemas.openxmlformats.org/drawingml/2006/table">
            <a:tbl>
              <a:tblPr/>
              <a:tblGrid>
                <a:gridCol w="4109431"/>
                <a:gridCol w="1651209"/>
              </a:tblGrid>
              <a:tr h="39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latin typeface="Arial"/>
                          <a:ea typeface="Times New Roman"/>
                        </a:rPr>
                        <a:t>Sprachverständnis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>
                          <a:latin typeface="Arial"/>
                          <a:ea typeface="Times New Roman"/>
                        </a:rPr>
                        <a:t>Anzahl der Kinder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latin typeface="Arial"/>
                          <a:ea typeface="Times New Roman"/>
                        </a:rPr>
                        <a:t>Keine deutsche Sprache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latin typeface="Arial"/>
                          <a:ea typeface="Times New Roman"/>
                        </a:rPr>
                        <a:t>1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latin typeface="Arial"/>
                          <a:ea typeface="Times New Roman"/>
                        </a:rPr>
                        <a:t>Wenig deutsche Sprache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(einzelne Wörter)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de-AT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latin typeface="Arial"/>
                          <a:ea typeface="Times New Roman"/>
                        </a:rPr>
                        <a:t>Mittelmäßige deutsche Sprache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(noch geringer Wortschatz, Artikel fehlen oder falsch, Grammatikfehler)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latin typeface="Arial"/>
                          <a:ea typeface="Times New Roman"/>
                        </a:rPr>
                        <a:t>11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>
                          <a:latin typeface="Arial"/>
                          <a:ea typeface="Times New Roman"/>
                        </a:rPr>
                        <a:t>Gute Deutschkenntnisse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2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259632" y="764704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 smtClean="0">
                <a:latin typeface="Arial" pitchFamily="34" charset="0"/>
                <a:cs typeface="Arial" pitchFamily="34" charset="0"/>
              </a:rPr>
              <a:t>Sprachverständnis in Wort und Schrift</a:t>
            </a: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91680" y="1484784"/>
            <a:ext cx="590465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Danke für </a:t>
            </a:r>
          </a:p>
          <a:p>
            <a:pPr algn="ctr"/>
            <a:r>
              <a:rPr lang="de-DE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Ihre Aufmerksamkeit</a:t>
            </a:r>
            <a:endParaRPr lang="de-DE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1259632" y="548680"/>
          <a:ext cx="633670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43608" y="620688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>
                <a:latin typeface="Arial" pitchFamily="34" charset="0"/>
                <a:cs typeface="Arial" pitchFamily="34" charset="0"/>
              </a:rPr>
              <a:t>Kinder, die zwei- und mehrsprachig erzogen werden</a:t>
            </a: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oup 100"/>
          <p:cNvGraphicFramePr>
            <a:graphicFrameLocks noGrp="1"/>
          </p:cNvGraphicFramePr>
          <p:nvPr/>
        </p:nvGraphicFramePr>
        <p:xfrm>
          <a:off x="1116013" y="1628775"/>
          <a:ext cx="6515100" cy="1235710"/>
        </p:xfrm>
        <a:graphic>
          <a:graphicData uri="http://schemas.openxmlformats.org/drawingml/2006/table">
            <a:tbl>
              <a:tblPr/>
              <a:tblGrid>
                <a:gridCol w="1635125"/>
                <a:gridCol w="1533525"/>
                <a:gridCol w="2667000"/>
                <a:gridCol w="67945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Muttersprache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Vatersprache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Sprache auf Grund eines Aufenthaltes in einem anderen Land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Rumänisch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Kroatisch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Deutsch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Russisch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Deutsch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131840" y="90872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>
                <a:latin typeface="Arial" pitchFamily="34" charset="0"/>
                <a:cs typeface="Arial" pitchFamily="34" charset="0"/>
              </a:rPr>
              <a:t>Sprachverständnis</a:t>
            </a:r>
          </a:p>
          <a:p>
            <a:r>
              <a:rPr lang="de-AT" sz="2000" dirty="0" smtClean="0">
                <a:latin typeface="Arial" pitchFamily="34" charset="0"/>
                <a:cs typeface="Arial" pitchFamily="34" charset="0"/>
              </a:rPr>
              <a:t>Stand: Herbst 2011</a:t>
            </a: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619672" y="2204864"/>
          <a:ext cx="5760640" cy="2760136"/>
        </p:xfrm>
        <a:graphic>
          <a:graphicData uri="http://schemas.openxmlformats.org/drawingml/2006/table">
            <a:tbl>
              <a:tblPr/>
              <a:tblGrid>
                <a:gridCol w="4109431"/>
                <a:gridCol w="1651209"/>
              </a:tblGrid>
              <a:tr h="39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latin typeface="Arial"/>
                          <a:ea typeface="Times New Roman"/>
                        </a:rPr>
                        <a:t>Sprachverständnis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>
                          <a:latin typeface="Arial"/>
                          <a:ea typeface="Times New Roman"/>
                        </a:rPr>
                        <a:t>Anzahl der Kinder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latin typeface="Arial"/>
                          <a:ea typeface="Times New Roman"/>
                        </a:rPr>
                        <a:t>Keine deutsche Sprache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latin typeface="Arial"/>
                          <a:ea typeface="Times New Roman"/>
                        </a:rPr>
                        <a:t>19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latin typeface="Arial"/>
                          <a:ea typeface="Times New Roman"/>
                        </a:rPr>
                        <a:t>Wenig deutsche Sprache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(einzelne Wörter)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>
                          <a:latin typeface="Arial"/>
                          <a:ea typeface="Times New Roman"/>
                        </a:rPr>
                        <a:t>Mittelmäßige deutsche Sprache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(noch geringer Wortschatz, Artikel fehlen oder falsch, Grammatikfehler)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latin typeface="Arial"/>
                          <a:ea typeface="Times New Roman"/>
                        </a:rPr>
                        <a:t>11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>
                          <a:latin typeface="Arial"/>
                          <a:ea typeface="Times New Roman"/>
                        </a:rPr>
                        <a:t>Gute Deutschkenntnisse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7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20" descr="SDC14716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4752528" cy="2880320"/>
          </a:xfrm>
          <a:prstGeom prst="rect">
            <a:avLst/>
          </a:prstGeom>
        </p:spPr>
      </p:pic>
      <p:pic>
        <p:nvPicPr>
          <p:cNvPr id="3" name="Grafik 6" descr="SDC13926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75856" y="3429000"/>
            <a:ext cx="4608512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/>
        </p:nvGraphicFramePr>
        <p:xfrm>
          <a:off x="1400175" y="485775"/>
          <a:ext cx="6343650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1259632" y="1556792"/>
          <a:ext cx="6515049" cy="4100736"/>
        </p:xfrm>
        <a:graphic>
          <a:graphicData uri="http://schemas.openxmlformats.org/drawingml/2006/table">
            <a:tbl>
              <a:tblPr/>
              <a:tblGrid>
                <a:gridCol w="1635020"/>
                <a:gridCol w="1419682"/>
                <a:gridCol w="2779668"/>
                <a:gridCol w="680679"/>
              </a:tblGrid>
              <a:tr h="379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 smtClean="0">
                          <a:latin typeface="Arial"/>
                          <a:ea typeface="Times New Roman"/>
                        </a:rPr>
                        <a:t>Muttersprache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>
                          <a:latin typeface="Arial"/>
                          <a:ea typeface="Times New Roman"/>
                        </a:rPr>
                        <a:t>Vatersprache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>
                          <a:latin typeface="Arial"/>
                          <a:ea typeface="Times New Roman"/>
                        </a:rPr>
                        <a:t>Sprache auf Grund eines Aufenthaltes in einem anderen Land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Französisch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Englisch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1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Russisch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1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Bulgarisch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1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Koreanisch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Chinesisch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1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Tamil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Englisch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1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Slowakisch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Italienisch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Deutsch</a:t>
                      </a:r>
                      <a:endParaRPr lang="de-AT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1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Türkisch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Kurdisch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1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Tagalog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1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Portugiesisch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1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Spanisch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1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Englisch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1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Italienisch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1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Deutsch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Türkisch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1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187624" y="692696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>
                <a:latin typeface="Arial" pitchFamily="34" charset="0"/>
                <a:cs typeface="Arial" pitchFamily="34" charset="0"/>
              </a:rPr>
              <a:t>Kinder, die zwei- und mehrsprachig erzogen werden</a:t>
            </a: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1619672" y="2204864"/>
          <a:ext cx="5760640" cy="2760136"/>
        </p:xfrm>
        <a:graphic>
          <a:graphicData uri="http://schemas.openxmlformats.org/drawingml/2006/table">
            <a:tbl>
              <a:tblPr/>
              <a:tblGrid>
                <a:gridCol w="4109431"/>
                <a:gridCol w="1651209"/>
              </a:tblGrid>
              <a:tr h="39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latin typeface="Arial"/>
                          <a:ea typeface="Times New Roman"/>
                        </a:rPr>
                        <a:t>Sprachverständnis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>
                          <a:latin typeface="Arial"/>
                          <a:ea typeface="Times New Roman"/>
                        </a:rPr>
                        <a:t>Anzahl der Kinder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latin typeface="Arial"/>
                          <a:ea typeface="Times New Roman"/>
                        </a:rPr>
                        <a:t>Keine deutsche Sprache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>
                          <a:latin typeface="Arial"/>
                          <a:ea typeface="Times New Roman"/>
                        </a:rPr>
                        <a:t>14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latin typeface="Arial"/>
                          <a:ea typeface="Times New Roman"/>
                        </a:rPr>
                        <a:t>Wenig deutsche Sprache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(einzelne Wörter)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15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 dirty="0">
                          <a:latin typeface="Arial"/>
                          <a:ea typeface="Times New Roman"/>
                        </a:rPr>
                        <a:t>Mittelmäßige deutsche Sprache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(noch geringer Wortschatz, Artikel fehlen oder falsch, Grammatikfehler)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18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b="1">
                          <a:latin typeface="Arial"/>
                          <a:ea typeface="Times New Roman"/>
                        </a:rPr>
                        <a:t>Gute Deutschkenntnisse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600" dirty="0">
                          <a:latin typeface="Arial"/>
                          <a:ea typeface="Times New Roman"/>
                        </a:rPr>
                        <a:t>6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059832" y="69269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>
                <a:latin typeface="Arial" pitchFamily="34" charset="0"/>
                <a:cs typeface="Arial" pitchFamily="34" charset="0"/>
              </a:rPr>
              <a:t>Sprachverständnis</a:t>
            </a:r>
          </a:p>
          <a:p>
            <a:r>
              <a:rPr lang="de-AT" sz="2000" dirty="0" smtClean="0">
                <a:latin typeface="Arial" pitchFamily="34" charset="0"/>
                <a:cs typeface="Arial" pitchFamily="34" charset="0"/>
              </a:rPr>
              <a:t>Stand: Herbst 2011</a:t>
            </a: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195736" y="62068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 err="1" smtClean="0">
                <a:latin typeface="Arial" pitchFamily="34" charset="0"/>
                <a:cs typeface="Arial" pitchFamily="34" charset="0"/>
              </a:rPr>
              <a:t>Sprachstandsfeststellung</a:t>
            </a:r>
            <a:endParaRPr lang="de-AT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sz="2000" dirty="0" smtClean="0">
                <a:latin typeface="Arial" pitchFamily="34" charset="0"/>
                <a:cs typeface="Arial" pitchFamily="34" charset="0"/>
              </a:rPr>
              <a:t>für 2011/2012</a:t>
            </a: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71600" y="148478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BESK 4-5: 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20 Punkte oder weniger </a:t>
            </a:r>
            <a:r>
              <a:rPr lang="de-AT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Sprachförderung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71600" y="2420888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Getestete Kinder: 16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Davon 20 Punkte und weniger: 7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600" y="342900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BESK-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DaZ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16 Punkte oder weniger </a:t>
            </a:r>
            <a:r>
              <a:rPr lang="de-AT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Sprachförderung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971600" y="443711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Getestete Kinder: 26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Davon 16 Punkte oder weniger: 22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DS_vorlage_Powerpoint Masterlayout mit weiteren Layouts O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309</Words>
  <Application>Microsoft Office PowerPoint</Application>
  <PresentationFormat>Bildschirmpräsentation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DS_vorlage_Powerpoint Masterlayout mit weiteren Layouts OK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Stadt Villach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Gerhard Benigni</dc:creator>
  <cp:lastModifiedBy>Anwender</cp:lastModifiedBy>
  <cp:revision>63</cp:revision>
  <dcterms:created xsi:type="dcterms:W3CDTF">2011-05-25T13:22:58Z</dcterms:created>
  <dcterms:modified xsi:type="dcterms:W3CDTF">2014-06-05T09:12:36Z</dcterms:modified>
</cp:coreProperties>
</file>